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831" r:id="rId2"/>
    <p:sldId id="834" r:id="rId3"/>
    <p:sldId id="835" r:id="rId4"/>
    <p:sldId id="836" r:id="rId5"/>
    <p:sldId id="837" r:id="rId6"/>
  </p:sldIdLst>
  <p:sldSz cx="9144000" cy="5143500" type="screen16x9"/>
  <p:notesSz cx="9777413" cy="6646863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>
          <p15:clr>
            <a:srgbClr val="A4A3A4"/>
          </p15:clr>
        </p15:guide>
        <p15:guide id="2" orient="horz" pos="940">
          <p15:clr>
            <a:srgbClr val="A4A3A4"/>
          </p15:clr>
        </p15:guide>
        <p15:guide id="3" orient="horz" pos="410">
          <p15:clr>
            <a:srgbClr val="A4A3A4"/>
          </p15:clr>
        </p15:guide>
        <p15:guide id="4" orient="horz" pos="2319">
          <p15:clr>
            <a:srgbClr val="A4A3A4"/>
          </p15:clr>
        </p15:guide>
        <p15:guide id="5" orient="horz" pos="2812">
          <p15:clr>
            <a:srgbClr val="A4A3A4"/>
          </p15:clr>
        </p15:guide>
        <p15:guide id="6" orient="horz" pos="626">
          <p15:clr>
            <a:srgbClr val="A4A3A4"/>
          </p15:clr>
        </p15:guide>
        <p15:guide id="7" orient="horz" pos="1750">
          <p15:clr>
            <a:srgbClr val="A4A3A4"/>
          </p15:clr>
        </p15:guide>
        <p15:guide id="8" pos="2941">
          <p15:clr>
            <a:srgbClr val="A4A3A4"/>
          </p15:clr>
        </p15:guide>
        <p15:guide id="9" pos="5690">
          <p15:clr>
            <a:srgbClr val="A4A3A4"/>
          </p15:clr>
        </p15:guide>
        <p15:guide id="10" pos="3084">
          <p15:clr>
            <a:srgbClr val="A4A3A4"/>
          </p15:clr>
        </p15:guide>
        <p15:guide id="11" pos="340">
          <p15:clr>
            <a:srgbClr val="A4A3A4"/>
          </p15:clr>
        </p15:guide>
        <p15:guide id="12" pos="2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15">
          <p15:clr>
            <a:srgbClr val="A4A3A4"/>
          </p15:clr>
        </p15:guide>
        <p15:guide id="2" pos="3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C" initials="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1414"/>
    <a:srgbClr val="1212D0"/>
    <a:srgbClr val="FF0000"/>
    <a:srgbClr val="00B050"/>
    <a:srgbClr val="FFB500"/>
    <a:srgbClr val="7A7A7A"/>
    <a:srgbClr val="B3B3B3"/>
    <a:srgbClr val="F3F3F3"/>
    <a:srgbClr val="8BA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4087" autoAdjust="0"/>
  </p:normalViewPr>
  <p:slideViewPr>
    <p:cSldViewPr snapToGrid="0">
      <p:cViewPr varScale="1">
        <p:scale>
          <a:sx n="87" d="100"/>
          <a:sy n="87" d="100"/>
        </p:scale>
        <p:origin x="504" y="60"/>
      </p:cViewPr>
      <p:guideLst>
        <p:guide orient="horz" pos="1466"/>
        <p:guide orient="horz" pos="940"/>
        <p:guide orient="horz" pos="410"/>
        <p:guide orient="horz" pos="2319"/>
        <p:guide orient="horz" pos="2812"/>
        <p:guide orient="horz" pos="626"/>
        <p:guide orient="horz" pos="1750"/>
        <p:guide pos="2941"/>
        <p:guide pos="5690"/>
        <p:guide pos="3084"/>
        <p:guide pos="340"/>
        <p:guide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1" d="100"/>
        <a:sy n="201" d="100"/>
      </p:scale>
      <p:origin x="0" y="1808"/>
    </p:cViewPr>
  </p:sorterViewPr>
  <p:notesViewPr>
    <p:cSldViewPr snapToGrid="0" snapToObjects="1">
      <p:cViewPr varScale="1">
        <p:scale>
          <a:sx n="65" d="100"/>
          <a:sy n="65" d="100"/>
        </p:scale>
        <p:origin x="1860" y="52"/>
      </p:cViewPr>
      <p:guideLst>
        <p:guide orient="horz" pos="2015"/>
        <p:guide pos="3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8271" y="0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3350" y="498475"/>
            <a:ext cx="4430713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742" y="3157260"/>
            <a:ext cx="7821930" cy="2991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8271" y="6313367"/>
            <a:ext cx="4236879" cy="3323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5538"/>
            <a:ext cx="7547101" cy="40639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3281"/>
            <a:ext cx="8729147" cy="3870006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7"/>
          <p:cNvGraphicFramePr>
            <a:graphicFrameLocks noChangeAspect="1"/>
          </p:cNvGraphicFramePr>
          <p:nvPr userDrawn="1"/>
        </p:nvGraphicFramePr>
        <p:xfrm>
          <a:off x="0" y="-20241"/>
          <a:ext cx="9144000" cy="82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3" imgW="9550400" imgH="1168400" progId="Visio.Drawing.11">
                  <p:embed/>
                </p:oleObj>
              </mc:Choice>
              <mc:Fallback>
                <p:oleObj name="Visio" r:id="rId3" imgW="9550400" imgH="116840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-20241"/>
                        <a:ext cx="9144000" cy="827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3"/>
          <p:cNvSpPr txBox="1">
            <a:spLocks noChangeArrowheads="1"/>
          </p:cNvSpPr>
          <p:nvPr userDrawn="1"/>
        </p:nvSpPr>
        <p:spPr bwMode="auto">
          <a:xfrm>
            <a:off x="1319213" y="4980385"/>
            <a:ext cx="1182370" cy="1835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10000"/>
              </a:spcAft>
              <a:buClr>
                <a:srgbClr val="B2B2B2"/>
              </a:buClr>
              <a:buSzPct val="80000"/>
              <a:buFont typeface="Wingdings 3" panose="05040102010807070707" pitchFamily="18" charset="2"/>
              <a:defRPr sz="2800" b="1" i="1" u="sng">
                <a:solidFill>
                  <a:srgbClr val="00325C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" b="0" i="0" u="none" dirty="0" err="1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Dr</a:t>
            </a:r>
            <a:r>
              <a:rPr lang="en-US" altLang="zh-CN" sz="600" b="0" i="0" u="none" dirty="0">
                <a:solidFill>
                  <a:schemeClr val="tx1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 Leo Chen, leo.chen@ieee.org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hasCustomPrompt="1"/>
          </p:nvPr>
        </p:nvSpPr>
        <p:spPr>
          <a:xfrm>
            <a:off x="914400" y="0"/>
            <a:ext cx="7732713" cy="462915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0">
        <p:fade/>
      </p:transition>
    </mc:Choice>
    <mc:Fallback xmlns="">
      <p:transition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085850"/>
            <a:ext cx="3789363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56163" y="1085850"/>
            <a:ext cx="3790950" cy="3543300"/>
          </a:xfrm>
        </p:spPr>
        <p:txBody>
          <a:bodyPr/>
          <a:lstStyle>
            <a:lvl1pPr>
              <a:defRPr sz="21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500">
                <a:latin typeface="Calibri" panose="020F0502020204030204" pitchFamily="34" charset="0"/>
              </a:defRPr>
            </a:lvl3pPr>
            <a:lvl4pPr>
              <a:defRPr sz="1350">
                <a:latin typeface="Calibri" panose="020F0502020204030204" pitchFamily="34" charset="0"/>
              </a:defRPr>
            </a:lvl4pPr>
            <a:lvl5pPr>
              <a:defRPr sz="13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7047554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843281"/>
            <a:ext cx="8229600" cy="387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7833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anose="020B0604020202020204" pitchFamily="34" charset="0"/>
        <a:buChar char="»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图片 4" descr="data-i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1" y="2763027"/>
            <a:ext cx="5452327" cy="229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85" y="736376"/>
            <a:ext cx="8723630" cy="82423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b="0" dirty="0"/>
              <a:t>人工智能与数据分析</a:t>
            </a:r>
            <a:r>
              <a:rPr lang="en-US" altLang="zh-CN" sz="4000" dirty="0">
                <a:cs typeface="+mn-ea"/>
                <a:sym typeface="+mn-lt"/>
              </a:rPr>
              <a:t/>
            </a:r>
            <a:br>
              <a:rPr lang="en-US" altLang="zh-CN" sz="4000" dirty="0">
                <a:cs typeface="+mn-ea"/>
                <a:sym typeface="+mn-lt"/>
              </a:rPr>
            </a:b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32" y="2105295"/>
            <a:ext cx="2705735" cy="202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6"/>
          <p:cNvSpPr>
            <a:spLocks noGrp="1" noChangeArrowheads="1"/>
          </p:cNvSpPr>
          <p:nvPr/>
        </p:nvSpPr>
        <p:spPr>
          <a:xfrm>
            <a:off x="7231380" y="4786313"/>
            <a:ext cx="1905000" cy="342900"/>
          </a:xfrm>
        </p:spPr>
        <p:txBody>
          <a:bodyPr/>
          <a:lstStyle>
            <a:lvl1pPr algn="r">
              <a:defRPr sz="900"/>
            </a:lvl1pPr>
          </a:lstStyle>
          <a:p>
            <a:pPr>
              <a:defRPr/>
            </a:pPr>
            <a:fld id="{3209C3FB-4AD6-4B36-A2A7-63E869CCBCB1}" type="slidenum">
              <a:rPr lang="zh-CN" altLang="en-US">
                <a:cs typeface="+mn-ea"/>
                <a:sym typeface="+mn-lt"/>
              </a:rPr>
              <a:t>1</a:t>
            </a:fld>
            <a:endParaRPr lang="en-US" altLang="zh-CN">
              <a:cs typeface="+mn-ea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5" y="3893185"/>
            <a:ext cx="1540510" cy="11430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995"/>
            <a:ext cx="1647825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/>
          <p:nvPr/>
        </p:nvSpPr>
        <p:spPr>
          <a:xfrm>
            <a:off x="5834278" y="4217779"/>
            <a:ext cx="3235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/>
              <a:t>LONG HUANG 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7B66821D-8C51-CFA8-3C54-B8FFB2614B55}"/>
              </a:ext>
            </a:extLst>
          </p:cNvPr>
          <p:cNvPicPr>
            <a:picLocks noChangeArrowheads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624388"/>
            <a:ext cx="13922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E0D627B8-6E0C-5237-8D07-E6FD00D4E160}"/>
              </a:ext>
            </a:extLst>
          </p:cNvPr>
          <p:cNvSpPr txBox="1">
            <a:spLocks/>
          </p:cNvSpPr>
          <p:nvPr/>
        </p:nvSpPr>
        <p:spPr>
          <a:xfrm>
            <a:off x="512957" y="1936460"/>
            <a:ext cx="7857894" cy="4438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b="0" dirty="0"/>
              <a:t>绪论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77" y="321869"/>
            <a:ext cx="7399026" cy="4339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2001" y="4774168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-apple-system"/>
              </a:rPr>
              <a:t>幻灯片来自 </a:t>
            </a:r>
            <a:r>
              <a:rPr lang="en-US" altLang="zh-CN" dirty="0" err="1">
                <a:latin typeface="-apple-system"/>
              </a:rPr>
              <a:t>MathWorks《MATLAB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数据分析</a:t>
            </a:r>
            <a:r>
              <a:rPr lang="en-US" altLang="zh-CN" dirty="0">
                <a:latin typeface="-apple-system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0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什么是数据分析</a:t>
            </a:r>
            <a:endParaRPr lang="en-US" altLang="zh-CN" dirty="0">
              <a:latin typeface="-apple-system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4800" y="88746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-apple-system"/>
              </a:rPr>
              <a:t>将大量复杂数据转化为可执行的信息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800"/>
            <a:ext cx="9144000" cy="35408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4800" y="4774168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-apple-system"/>
              </a:rPr>
              <a:t>幻灯片来自 </a:t>
            </a:r>
            <a:r>
              <a:rPr lang="en-US" altLang="zh-CN" dirty="0" err="1">
                <a:latin typeface="-apple-system"/>
              </a:rPr>
              <a:t>MathWorks《MATLAB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数据分析</a:t>
            </a:r>
            <a:r>
              <a:rPr lang="en-US" altLang="zh-CN" dirty="0">
                <a:latin typeface="-apple-system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08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工作流程</a:t>
            </a:r>
            <a:endParaRPr lang="en-US" altLang="zh-CN" dirty="0"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933"/>
            <a:ext cx="9144000" cy="42090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800" y="4792481"/>
            <a:ext cx="458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-apple-system"/>
              </a:rPr>
              <a:t>幻灯片来自 </a:t>
            </a:r>
            <a:r>
              <a:rPr lang="en-US" altLang="zh-CN" dirty="0" err="1">
                <a:latin typeface="-apple-system"/>
              </a:rPr>
              <a:t>MathWorks《MATLAB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数据分析</a:t>
            </a:r>
            <a:r>
              <a:rPr lang="en-US" altLang="zh-CN" dirty="0">
                <a:latin typeface="-apple-system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6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b="0" dirty="0"/>
              <a:t>第二部分教学大纲：数据分析</a:t>
            </a:r>
            <a:endParaRPr lang="en-US" altLang="zh-CN" dirty="0">
              <a:latin typeface="-apple-syste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0" y="127908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inherit"/>
              </a:rPr>
              <a:t>数据处理</a:t>
            </a:r>
          </a:p>
          <a:p>
            <a:pPr lvl="1" fontAlgn="base"/>
            <a:r>
              <a:rPr lang="zh-CN" altLang="en-US" dirty="0" smtClean="0">
                <a:latin typeface="inherit"/>
              </a:rPr>
              <a:t>数据</a:t>
            </a:r>
            <a:r>
              <a:rPr lang="zh-CN" altLang="en-US" dirty="0">
                <a:latin typeface="inherit"/>
              </a:rPr>
              <a:t>导入与</a:t>
            </a:r>
            <a:r>
              <a:rPr lang="zh-CN" altLang="en-US" dirty="0" smtClean="0">
                <a:latin typeface="inherit"/>
              </a:rPr>
              <a:t>导出</a:t>
            </a:r>
            <a:endParaRPr lang="en-US" altLang="zh-CN" dirty="0" smtClean="0">
              <a:latin typeface="inherit"/>
            </a:endParaRPr>
          </a:p>
          <a:p>
            <a:pPr lvl="1" fontAlgn="base"/>
            <a:r>
              <a:rPr lang="zh-CN" altLang="en-US" dirty="0" smtClean="0">
                <a:latin typeface="inherit"/>
              </a:rPr>
              <a:t>绘图</a:t>
            </a:r>
            <a:endParaRPr lang="en-US" altLang="zh-CN" dirty="0" smtClean="0">
              <a:latin typeface="inherit"/>
            </a:endParaRPr>
          </a:p>
          <a:p>
            <a:pPr lvl="1" fontAlgn="base"/>
            <a:r>
              <a:rPr lang="zh-CN" altLang="en-US" dirty="0" smtClean="0">
                <a:latin typeface="inherit"/>
              </a:rPr>
              <a:t>数据平滑</a:t>
            </a:r>
            <a:endParaRPr lang="en-US" altLang="zh-CN" dirty="0" smtClean="0">
              <a:latin typeface="inherit"/>
            </a:endParaRPr>
          </a:p>
          <a:p>
            <a:pPr lvl="1" fontAlgn="base"/>
            <a:endParaRPr lang="zh-CN" altLang="en-US" dirty="0"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inherit"/>
              </a:rPr>
              <a:t>回归分析</a:t>
            </a:r>
          </a:p>
          <a:p>
            <a:pPr lvl="1" fontAlgn="base"/>
            <a:r>
              <a:rPr lang="zh-CN" altLang="en-US" dirty="0">
                <a:latin typeface="inherit"/>
              </a:rPr>
              <a:t>相关性与回归</a:t>
            </a:r>
          </a:p>
          <a:p>
            <a:pPr lvl="1" fontAlgn="base"/>
            <a:r>
              <a:rPr lang="zh-CN" altLang="en-US" dirty="0" smtClean="0">
                <a:latin typeface="inherit"/>
              </a:rPr>
              <a:t>曲线拟合</a:t>
            </a:r>
            <a:endParaRPr lang="en-US" altLang="zh-CN" dirty="0" smtClean="0">
              <a:latin typeface="inherit"/>
            </a:endParaRPr>
          </a:p>
          <a:p>
            <a:pPr lvl="1" fontAlgn="base"/>
            <a:endParaRPr lang="zh-CN" altLang="en-US" dirty="0"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inherit"/>
              </a:rPr>
              <a:t>时间序列分析</a:t>
            </a:r>
          </a:p>
          <a:p>
            <a:pPr lvl="1" fontAlgn="base"/>
            <a:r>
              <a:rPr lang="zh-CN" altLang="en-US" dirty="0">
                <a:latin typeface="inherit"/>
              </a:rPr>
              <a:t>时间序列目标与采集</a:t>
            </a:r>
            <a:endParaRPr lang="zh-CN" altLang="en-US" b="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383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c2MjljZWJmOGI4ODdlYmRjNDc4OTNlODM5ZTM3OWMifQ=="/>
</p:tagLst>
</file>

<file path=ppt/theme/theme1.xml><?xml version="1.0" encoding="utf-8"?>
<a:theme xmlns:a="http://schemas.openxmlformats.org/drawingml/2006/main" name="PPP">
  <a:themeElements>
    <a:clrScheme name="Oracle Color Palette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f0xibp1n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PPP</Template>
  <TotalTime>993</TotalTime>
  <Words>58</Words>
  <Application>Microsoft Office PowerPoint</Application>
  <PresentationFormat>全屏显示(16:9)</PresentationFormat>
  <Paragraphs>22</Paragraphs>
  <Slides>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-apple-system</vt:lpstr>
      <vt:lpstr>inherit</vt:lpstr>
      <vt:lpstr>宋体</vt:lpstr>
      <vt:lpstr>Microsoft YaHei</vt:lpstr>
      <vt:lpstr>Arial</vt:lpstr>
      <vt:lpstr>Calibri</vt:lpstr>
      <vt:lpstr>Wingdings</vt:lpstr>
      <vt:lpstr>PPP</vt:lpstr>
      <vt:lpstr>Visio</vt:lpstr>
      <vt:lpstr> 人工智能与数据分析 </vt:lpstr>
      <vt:lpstr>PowerPoint 演示文稿</vt:lpstr>
      <vt:lpstr>什么是数据分析</vt:lpstr>
      <vt:lpstr>工作流程</vt:lpstr>
      <vt:lpstr>第二部分教学大纲：数据分析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23---Big Data</dc:title>
  <dc:creator>shaomin</dc:creator>
  <cp:lastModifiedBy>Windows 用户</cp:lastModifiedBy>
  <cp:revision>910</cp:revision>
  <cp:lastPrinted>2020-10-12T18:10:00Z</cp:lastPrinted>
  <dcterms:created xsi:type="dcterms:W3CDTF">2014-03-23T18:36:00Z</dcterms:created>
  <dcterms:modified xsi:type="dcterms:W3CDTF">2025-11-11T03:29:25Z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AA579E0F7B924AEEB72E362D81549454</vt:lpwstr>
  </property>
</Properties>
</file>